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606" r:id="rId3"/>
    <p:sldId id="569" r:id="rId4"/>
    <p:sldId id="570" r:id="rId5"/>
    <p:sldId id="648" r:id="rId6"/>
    <p:sldId id="580" r:id="rId7"/>
    <p:sldId id="581" r:id="rId8"/>
    <p:sldId id="577" r:id="rId9"/>
    <p:sldId id="554" r:id="rId10"/>
    <p:sldId id="610" r:id="rId11"/>
    <p:sldId id="663" r:id="rId12"/>
    <p:sldId id="333" r:id="rId13"/>
    <p:sldId id="657" r:id="rId14"/>
    <p:sldId id="658" r:id="rId15"/>
    <p:sldId id="664" r:id="rId16"/>
    <p:sldId id="649" r:id="rId17"/>
    <p:sldId id="668" r:id="rId18"/>
    <p:sldId id="651" r:id="rId19"/>
    <p:sldId id="665" r:id="rId20"/>
    <p:sldId id="660" r:id="rId21"/>
    <p:sldId id="334" r:id="rId22"/>
    <p:sldId id="335" r:id="rId23"/>
    <p:sldId id="661" r:id="rId24"/>
    <p:sldId id="626" r:id="rId25"/>
    <p:sldId id="666" r:id="rId26"/>
    <p:sldId id="636" r:id="rId27"/>
    <p:sldId id="654" r:id="rId28"/>
    <p:sldId id="669" r:id="rId29"/>
    <p:sldId id="656" r:id="rId30"/>
    <p:sldId id="65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6"/>
    <p:restoredTop sz="94774"/>
  </p:normalViewPr>
  <p:slideViewPr>
    <p:cSldViewPr snapToGrid="0">
      <p:cViewPr varScale="1">
        <p:scale>
          <a:sx n="116" d="100"/>
          <a:sy n="116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87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8A8F7-8FAA-2741-AD70-B2BB35189920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76677-5B7E-034C-A8F7-EE3C00FC9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3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7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4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2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AC8E8-98BD-4C42-935F-486348AA7415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42A9C2-0FFE-9645-A573-C29CB419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43843" y="1261410"/>
            <a:ext cx="7456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 river of diversity: cultural and biological variation in Amazonian yuca (cassava, manioc)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26FDF7-6F9D-0444-A3E4-95FDA31DE957}"/>
              </a:ext>
            </a:extLst>
          </p:cNvPr>
          <p:cNvSpPr txBox="1"/>
          <p:nvPr/>
        </p:nvSpPr>
        <p:spPr>
          <a:xfrm>
            <a:off x="1665178" y="4316817"/>
            <a:ext cx="581364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Stephen Wooding, PhD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University of California, Merced</a:t>
            </a: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César Peña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Amazon Scientific Research Support</a:t>
            </a:r>
          </a:p>
        </p:txBody>
      </p:sp>
    </p:spTree>
    <p:extLst>
      <p:ext uri="{BB962C8B-B14F-4D97-AF65-F5344CB8AC3E}">
        <p14:creationId xmlns:p14="http://schemas.microsoft.com/office/powerpoint/2010/main" val="1533862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BA970-5A07-7F46-87C6-BE85FC3F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4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FA49F5-A7BF-5A09-B429-3686BE1ACC5F}"/>
              </a:ext>
            </a:extLst>
          </p:cNvPr>
          <p:cNvSpPr txBox="1"/>
          <p:nvPr/>
        </p:nvSpPr>
        <p:spPr>
          <a:xfrm>
            <a:off x="1564061" y="325822"/>
            <a:ext cx="6015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Cultural Observations</a:t>
            </a:r>
          </a:p>
        </p:txBody>
      </p:sp>
      <p:pic>
        <p:nvPicPr>
          <p:cNvPr id="2" name="Picture 1" descr="A person standing in a large green plant&#10;&#10;Description automatically generated">
            <a:extLst>
              <a:ext uri="{FF2B5EF4-FFF2-40B4-BE49-F238E27FC236}">
                <a16:creationId xmlns:a16="http://schemas.microsoft.com/office/drawing/2014/main" id="{F91BC4FC-D18F-D793-3DBF-84E78E94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78" y="1429406"/>
            <a:ext cx="4648644" cy="48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8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FF7072-4646-CB45-8F21-29D3013D1AC1}"/>
              </a:ext>
            </a:extLst>
          </p:cNvPr>
          <p:cNvSpPr txBox="1"/>
          <p:nvPr/>
        </p:nvSpPr>
        <p:spPr>
          <a:xfrm>
            <a:off x="603760" y="1192696"/>
            <a:ext cx="245304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añera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andioca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Antonio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arahuana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Arimuya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arpón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negro)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blanco)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(cultivated)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(wild)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buena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bufeo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caballo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cerveza yuca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cogollo morado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4DF70-15F3-C047-9A73-6674778D1E1D}"/>
              </a:ext>
            </a:extLst>
          </p:cNvPr>
          <p:cNvSpPr txBox="1"/>
          <p:nvPr/>
        </p:nvSpPr>
        <p:spPr>
          <a:xfrm>
            <a:off x="3984884" y="1192696"/>
            <a:ext cx="225747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crema</a:t>
            </a:r>
          </a:p>
          <a:p>
            <a:r>
              <a:rPr lang="en-US" sz="2000" dirty="0">
                <a:solidFill>
                  <a:schemeClr val="bg1"/>
                </a:solidFill>
              </a:rPr>
              <a:t>dulce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gallinazo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hungurahui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iguano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indianino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inviernino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colorada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negra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lupunillo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mandioca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mano de tunche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motelillo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2606F-296B-3449-A639-F21FF29E1CAB}"/>
              </a:ext>
            </a:extLst>
          </p:cNvPr>
          <p:cNvSpPr txBox="1"/>
          <p:nvPr/>
        </p:nvSpPr>
        <p:spPr>
          <a:xfrm>
            <a:off x="6667099" y="1192696"/>
            <a:ext cx="20025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motelo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napino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palmera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blanco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piririca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enano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gigante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puca</a:t>
            </a:r>
            <a:r>
              <a:rPr lang="en-US" sz="2000" dirty="0">
                <a:solidFill>
                  <a:schemeClr val="bg1"/>
                </a:solidFill>
              </a:rPr>
              <a:t> umishina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rinrisho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señorita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umishina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vidrio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viejillo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yahua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16C6-D9F8-5343-84ED-31287276D4AE}"/>
              </a:ext>
            </a:extLst>
          </p:cNvPr>
          <p:cNvSpPr txBox="1"/>
          <p:nvPr/>
        </p:nvSpPr>
        <p:spPr>
          <a:xfrm>
            <a:off x="2516503" y="340769"/>
            <a:ext cx="411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49 Cultivars Collected</a:t>
            </a:r>
          </a:p>
        </p:txBody>
      </p:sp>
    </p:spTree>
    <p:extLst>
      <p:ext uri="{BB962C8B-B14F-4D97-AF65-F5344CB8AC3E}">
        <p14:creationId xmlns:p14="http://schemas.microsoft.com/office/powerpoint/2010/main" val="2542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FF7072-4646-CB45-8F21-29D3013D1AC1}"/>
              </a:ext>
            </a:extLst>
          </p:cNvPr>
          <p:cNvSpPr txBox="1"/>
          <p:nvPr/>
        </p:nvSpPr>
        <p:spPr>
          <a:xfrm>
            <a:off x="603760" y="1192696"/>
            <a:ext cx="245304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añera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andioca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Antonio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arahuana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Arimuya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arpón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negro)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blanco)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(cultivated)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(wild)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buena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bufeo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caballo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cerveza yuca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cogollo morado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4DF70-15F3-C047-9A73-6674778D1E1D}"/>
              </a:ext>
            </a:extLst>
          </p:cNvPr>
          <p:cNvSpPr txBox="1"/>
          <p:nvPr/>
        </p:nvSpPr>
        <p:spPr>
          <a:xfrm>
            <a:off x="3984884" y="1192696"/>
            <a:ext cx="225747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crema</a:t>
            </a:r>
          </a:p>
          <a:p>
            <a:r>
              <a:rPr lang="en-US" sz="2000" dirty="0">
                <a:solidFill>
                  <a:schemeClr val="bg1"/>
                </a:solidFill>
              </a:rPr>
              <a:t>dulce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gallinazo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hungurahui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iguano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indianino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inviernino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colorada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negra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lupunillo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mandioca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mano de tunche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motelillo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2606F-296B-3449-A639-F21FF29E1CAB}"/>
              </a:ext>
            </a:extLst>
          </p:cNvPr>
          <p:cNvSpPr txBox="1"/>
          <p:nvPr/>
        </p:nvSpPr>
        <p:spPr>
          <a:xfrm>
            <a:off x="6667099" y="1192696"/>
            <a:ext cx="20025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motelo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napino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palmera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blanco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piririca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enano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gigante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puca</a:t>
            </a:r>
            <a:r>
              <a:rPr lang="en-US" sz="2000" dirty="0">
                <a:solidFill>
                  <a:schemeClr val="bg1"/>
                </a:solidFill>
              </a:rPr>
              <a:t> umishina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rinrisho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señorita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umishina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vidrio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viejillo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yahua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16C6-D9F8-5343-84ED-31287276D4AE}"/>
              </a:ext>
            </a:extLst>
          </p:cNvPr>
          <p:cNvSpPr txBox="1"/>
          <p:nvPr/>
        </p:nvSpPr>
        <p:spPr>
          <a:xfrm>
            <a:off x="2516502" y="340769"/>
            <a:ext cx="411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49 Cultivars Collected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802BE7-B036-6D8A-0BF1-2DBDB8C01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01" y="1725804"/>
            <a:ext cx="5888084" cy="3925389"/>
          </a:xfrm>
          <a:prstGeom prst="rect">
            <a:avLst/>
          </a:prstGeom>
          <a:effectLst>
            <a:outerShdw blurRad="25400" dist="25400" dir="2700000" sx="101000" sy="101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430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FF7072-4646-CB45-8F21-29D3013D1AC1}"/>
              </a:ext>
            </a:extLst>
          </p:cNvPr>
          <p:cNvSpPr txBox="1"/>
          <p:nvPr/>
        </p:nvSpPr>
        <p:spPr>
          <a:xfrm>
            <a:off x="603760" y="1192696"/>
            <a:ext cx="245304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añera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andioca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Antonio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arahuana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Arimuya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arpón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negro)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blanco)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(cultivated)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(wild)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buena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bufeo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caballo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cerveza yuca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cogollo morado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4DF70-15F3-C047-9A73-6674778D1E1D}"/>
              </a:ext>
            </a:extLst>
          </p:cNvPr>
          <p:cNvSpPr txBox="1"/>
          <p:nvPr/>
        </p:nvSpPr>
        <p:spPr>
          <a:xfrm>
            <a:off x="3984884" y="1192696"/>
            <a:ext cx="225747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crema</a:t>
            </a:r>
          </a:p>
          <a:p>
            <a:r>
              <a:rPr lang="en-US" sz="2000" dirty="0">
                <a:solidFill>
                  <a:schemeClr val="bg1"/>
                </a:solidFill>
              </a:rPr>
              <a:t>dulce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gallinazo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hungurahui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iguano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indianino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inviernino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colorada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negra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lupunillo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mandioca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mano de tunche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motelillo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2606F-296B-3449-A639-F21FF29E1CAB}"/>
              </a:ext>
            </a:extLst>
          </p:cNvPr>
          <p:cNvSpPr txBox="1"/>
          <p:nvPr/>
        </p:nvSpPr>
        <p:spPr>
          <a:xfrm>
            <a:off x="6667099" y="1192696"/>
            <a:ext cx="20025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motelo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napino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palmera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blanco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piririca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enano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gigante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puca</a:t>
            </a:r>
            <a:r>
              <a:rPr lang="en-US" sz="2000" dirty="0">
                <a:solidFill>
                  <a:schemeClr val="bg1"/>
                </a:solidFill>
              </a:rPr>
              <a:t> umishina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rinrisho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señorita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umishina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vidrio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viejillo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yahua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16C6-D9F8-5343-84ED-31287276D4AE}"/>
              </a:ext>
            </a:extLst>
          </p:cNvPr>
          <p:cNvSpPr txBox="1"/>
          <p:nvPr/>
        </p:nvSpPr>
        <p:spPr>
          <a:xfrm>
            <a:off x="2516502" y="340769"/>
            <a:ext cx="411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49 Cultivars Collected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3BB660-D6DC-BA15-4A07-D757D63B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66" y="1836750"/>
            <a:ext cx="5503201" cy="3341537"/>
          </a:xfrm>
          <a:prstGeom prst="rect">
            <a:avLst/>
          </a:prstGeom>
          <a:effectLst>
            <a:outerShdw blurRad="25400" dist="25400" dir="2700000" sx="101000" sy="101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10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FF7072-4646-CB45-8F21-29D3013D1AC1}"/>
              </a:ext>
            </a:extLst>
          </p:cNvPr>
          <p:cNvSpPr txBox="1"/>
          <p:nvPr/>
        </p:nvSpPr>
        <p:spPr>
          <a:xfrm>
            <a:off x="603760" y="1192696"/>
            <a:ext cx="245304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añera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andioca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Antonio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arahuana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 Arimuya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arpón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negro)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blanca (palo blanco)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(cultivated)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brava (wild)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buena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bufeo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caballo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cerveza yuca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cogollo morado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4DF70-15F3-C047-9A73-6674778D1E1D}"/>
              </a:ext>
            </a:extLst>
          </p:cNvPr>
          <p:cNvSpPr txBox="1"/>
          <p:nvPr/>
        </p:nvSpPr>
        <p:spPr>
          <a:xfrm>
            <a:off x="3984884" y="1192696"/>
            <a:ext cx="225747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crema</a:t>
            </a:r>
          </a:p>
          <a:p>
            <a:r>
              <a:rPr lang="en-US" sz="2000" dirty="0">
                <a:solidFill>
                  <a:schemeClr val="bg1"/>
                </a:solidFill>
              </a:rPr>
              <a:t>dulce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gallinazo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hungurahui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iguano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indianino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inviernino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colorada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lobera negra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lupunillo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mandioca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mano de tunche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morada amarilla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motelillo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2606F-296B-3449-A639-F21FF29E1CAB}"/>
              </a:ext>
            </a:extLst>
          </p:cNvPr>
          <p:cNvSpPr txBox="1"/>
          <p:nvPr/>
        </p:nvSpPr>
        <p:spPr>
          <a:xfrm>
            <a:off x="6667099" y="1192696"/>
            <a:ext cx="20025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motelo</a:t>
            </a:r>
          </a:p>
          <a:p>
            <a:r>
              <a:rPr lang="en-US" sz="2000" dirty="0">
                <a:solidFill>
                  <a:schemeClr val="bg1"/>
                </a:solidFill>
              </a:rPr>
              <a:t>napino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negro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palmera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palo blanco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piririca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enano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posheco gigante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puca</a:t>
            </a:r>
            <a:r>
              <a:rPr lang="en-US" sz="2000" dirty="0">
                <a:solidFill>
                  <a:schemeClr val="bg1"/>
                </a:solidFill>
              </a:rPr>
              <a:t> umishina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rinrisho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señorita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umishina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vidrio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viejillo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yahua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16C6-D9F8-5343-84ED-31287276D4AE}"/>
              </a:ext>
            </a:extLst>
          </p:cNvPr>
          <p:cNvSpPr txBox="1"/>
          <p:nvPr/>
        </p:nvSpPr>
        <p:spPr>
          <a:xfrm>
            <a:off x="2516502" y="340769"/>
            <a:ext cx="411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49 Cultivars Collected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D938D-FE36-2CDF-6621-0063B9EEC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31" y="1761592"/>
            <a:ext cx="5999338" cy="3614601"/>
          </a:xfrm>
          <a:prstGeom prst="rect">
            <a:avLst/>
          </a:prstGeom>
          <a:effectLst>
            <a:outerShdw blurRad="25400" dist="25400" dir="2700000" sx="101000" sy="101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AD28AAF5-5E7F-E648-8B3A-F6CC58FA316E}"/>
              </a:ext>
            </a:extLst>
          </p:cNvPr>
          <p:cNvSpPr txBox="1"/>
          <p:nvPr/>
        </p:nvSpPr>
        <p:spPr>
          <a:xfrm>
            <a:off x="2415704" y="409931"/>
            <a:ext cx="4312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Cultivation Practices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3D20A8-D9B3-6030-E659-51F9092DEF98}"/>
              </a:ext>
            </a:extLst>
          </p:cNvPr>
          <p:cNvGrpSpPr/>
          <p:nvPr/>
        </p:nvGrpSpPr>
        <p:grpSpPr>
          <a:xfrm>
            <a:off x="1014215" y="1576551"/>
            <a:ext cx="7115570" cy="4537067"/>
            <a:chOff x="796824" y="1545020"/>
            <a:chExt cx="7115570" cy="4537067"/>
          </a:xfrm>
        </p:grpSpPr>
        <p:pic>
          <p:nvPicPr>
            <p:cNvPr id="10" name="Picture 9" descr="Close-up of a person holding sticks&#10;&#10;Description automatically generated">
              <a:extLst>
                <a:ext uri="{FF2B5EF4-FFF2-40B4-BE49-F238E27FC236}">
                  <a16:creationId xmlns:a16="http://schemas.microsoft.com/office/drawing/2014/main" id="{7B692018-F882-68DD-11ED-A9E68E79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824" y="1545020"/>
              <a:ext cx="3237759" cy="4535214"/>
            </a:xfrm>
            <a:prstGeom prst="rect">
              <a:avLst/>
            </a:prstGeom>
          </p:spPr>
        </p:pic>
        <p:pic>
          <p:nvPicPr>
            <p:cNvPr id="14" name="Picture 13" descr="A person holding a stick in the dirt&#10;&#10;Description automatically generated">
              <a:extLst>
                <a:ext uri="{FF2B5EF4-FFF2-40B4-BE49-F238E27FC236}">
                  <a16:creationId xmlns:a16="http://schemas.microsoft.com/office/drawing/2014/main" id="{46090D47-056F-6708-7E5A-EC0C011D1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4635" y="1545020"/>
              <a:ext cx="3237759" cy="4537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792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AD28AAF5-5E7F-E648-8B3A-F6CC58FA316E}"/>
              </a:ext>
            </a:extLst>
          </p:cNvPr>
          <p:cNvSpPr txBox="1"/>
          <p:nvPr/>
        </p:nvSpPr>
        <p:spPr>
          <a:xfrm>
            <a:off x="2415704" y="409931"/>
            <a:ext cx="4312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Cultivation Practices</a:t>
            </a:r>
          </a:p>
        </p:txBody>
      </p:sp>
      <p:pic>
        <p:nvPicPr>
          <p:cNvPr id="3" name="Picture 2" descr="A field of grass and trees&#10;&#10;Description automatically generated">
            <a:extLst>
              <a:ext uri="{FF2B5EF4-FFF2-40B4-BE49-F238E27FC236}">
                <a16:creationId xmlns:a16="http://schemas.microsoft.com/office/drawing/2014/main" id="{AFBC4562-11DA-C618-A10E-603DBCBE3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42" y="1369882"/>
            <a:ext cx="6770916" cy="50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2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dle of sticks tied to a tree&#10;&#10;Description automatically generated">
            <a:extLst>
              <a:ext uri="{FF2B5EF4-FFF2-40B4-BE49-F238E27FC236}">
                <a16:creationId xmlns:a16="http://schemas.microsoft.com/office/drawing/2014/main" id="{18EA0331-4540-3086-9AA2-E72F9E5D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284" y="242371"/>
            <a:ext cx="4501432" cy="63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64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AD28AAF5-5E7F-E648-8B3A-F6CC58FA316E}"/>
              </a:ext>
            </a:extLst>
          </p:cNvPr>
          <p:cNvSpPr txBox="1"/>
          <p:nvPr/>
        </p:nvSpPr>
        <p:spPr>
          <a:xfrm>
            <a:off x="2415704" y="409931"/>
            <a:ext cx="4312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Cultivation Practices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1250DE-84A3-E948-B4CC-9BAA779E97DD}"/>
              </a:ext>
            </a:extLst>
          </p:cNvPr>
          <p:cNvSpPr txBox="1"/>
          <p:nvPr/>
        </p:nvSpPr>
        <p:spPr>
          <a:xfrm>
            <a:off x="936433" y="1361465"/>
            <a:ext cx="7509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Propagation clonal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New gardens derived from established 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75772-A587-23EA-3B37-D90CD1DD4810}"/>
              </a:ext>
            </a:extLst>
          </p:cNvPr>
          <p:cNvSpPr txBox="1"/>
          <p:nvPr/>
        </p:nvSpPr>
        <p:spPr>
          <a:xfrm>
            <a:off x="936434" y="3748156"/>
            <a:ext cx="75096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Multiple cultivars grown together (1 to 5)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Fruits were often observed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Abandoned chacras often grew ferally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9A7FC-C05D-7CD7-1275-B7F5AF7E3DE1}"/>
              </a:ext>
            </a:extLst>
          </p:cNvPr>
          <p:cNvSpPr txBox="1"/>
          <p:nvPr/>
        </p:nvSpPr>
        <p:spPr>
          <a:xfrm>
            <a:off x="3987003" y="2435902"/>
            <a:ext cx="42307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Restricts hybridization,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enhances cultivar stability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8A483-FD73-883B-77A5-2135CFCA138D}"/>
              </a:ext>
            </a:extLst>
          </p:cNvPr>
          <p:cNvSpPr txBox="1"/>
          <p:nvPr/>
        </p:nvSpPr>
        <p:spPr>
          <a:xfrm>
            <a:off x="4114799" y="5296942"/>
            <a:ext cx="3966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Results in hybridization,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produces new cultivars</a:t>
            </a: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44A50DED-10BF-02F5-A6B1-E262D2E5C80B}"/>
              </a:ext>
            </a:extLst>
          </p:cNvPr>
          <p:cNvSpPr/>
          <p:nvPr/>
        </p:nvSpPr>
        <p:spPr>
          <a:xfrm flipV="1">
            <a:off x="2868546" y="2391020"/>
            <a:ext cx="1013235" cy="71629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908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3732AAD9-CCA3-5FE5-7119-97D2AD5B3470}"/>
              </a:ext>
            </a:extLst>
          </p:cNvPr>
          <p:cNvSpPr/>
          <p:nvPr/>
        </p:nvSpPr>
        <p:spPr>
          <a:xfrm flipV="1">
            <a:off x="2868546" y="5252060"/>
            <a:ext cx="1013235" cy="71629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908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0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B48F493-C36F-0248-B89F-3F3BFDCF6901}"/>
              </a:ext>
            </a:extLst>
          </p:cNvPr>
          <p:cNvGrpSpPr/>
          <p:nvPr/>
        </p:nvGrpSpPr>
        <p:grpSpPr>
          <a:xfrm>
            <a:off x="192345" y="109852"/>
            <a:ext cx="8802801" cy="6637244"/>
            <a:chOff x="373097" y="141748"/>
            <a:chExt cx="8578566" cy="64681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A646B1-E7BE-064E-BE5B-341B84C0F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097" y="3450088"/>
              <a:ext cx="4208573" cy="315642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9C5BA3-D640-8147-9C20-5CF432C9E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097" y="141748"/>
              <a:ext cx="4208572" cy="31613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A48F1A-B630-E041-B5E1-83C0ABEB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3091" y="3450088"/>
              <a:ext cx="4208572" cy="31598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132C94-8F1E-D345-8E42-C83061B4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3091" y="146687"/>
              <a:ext cx="4208572" cy="3156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48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05404-BDB3-ED7F-AC36-5766E5BB7555}"/>
              </a:ext>
            </a:extLst>
          </p:cNvPr>
          <p:cNvSpPr txBox="1"/>
          <p:nvPr/>
        </p:nvSpPr>
        <p:spPr>
          <a:xfrm>
            <a:off x="1332268" y="325822"/>
            <a:ext cx="6479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Biological Observations</a:t>
            </a:r>
          </a:p>
        </p:txBody>
      </p:sp>
      <p:pic>
        <p:nvPicPr>
          <p:cNvPr id="3" name="Picture 2" descr="yuca_ - 95.jpg">
            <a:extLst>
              <a:ext uri="{FF2B5EF4-FFF2-40B4-BE49-F238E27FC236}">
                <a16:creationId xmlns:a16="http://schemas.microsoft.com/office/drawing/2014/main" id="{B82CC420-2104-0596-983B-0A1A971CC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31" y="1558155"/>
            <a:ext cx="6337738" cy="47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8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DE4905-7787-A043-A05E-B1985473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" y="0"/>
            <a:ext cx="914320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8E65C2-75F9-F74B-BA5A-23729568EF7C}"/>
              </a:ext>
            </a:extLst>
          </p:cNvPr>
          <p:cNvSpPr txBox="1"/>
          <p:nvPr/>
        </p:nvSpPr>
        <p:spPr>
          <a:xfrm>
            <a:off x="2698595" y="293277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Se</a:t>
            </a:r>
            <a:r>
              <a:rPr lang="en-US" sz="1100" dirty="0" err="1"/>
              <a:t>ñ</a:t>
            </a:r>
            <a:r>
              <a:rPr lang="en-US" sz="1100" dirty="0"/>
              <a:t>orita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C71DA6-11C2-5841-9871-B87356309465}"/>
              </a:ext>
            </a:extLst>
          </p:cNvPr>
          <p:cNvSpPr txBox="1"/>
          <p:nvPr/>
        </p:nvSpPr>
        <p:spPr>
          <a:xfrm>
            <a:off x="5254502" y="2932772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err="1"/>
              <a:t>Piririca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2A638-42F7-374D-B27C-917983A0E066}"/>
              </a:ext>
            </a:extLst>
          </p:cNvPr>
          <p:cNvSpPr txBox="1"/>
          <p:nvPr/>
        </p:nvSpPr>
        <p:spPr>
          <a:xfrm>
            <a:off x="7685047" y="2932772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err="1"/>
              <a:t>Palmera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9B562-DA94-D74E-915F-A9273DC3C86E}"/>
              </a:ext>
            </a:extLst>
          </p:cNvPr>
          <p:cNvSpPr txBox="1"/>
          <p:nvPr/>
        </p:nvSpPr>
        <p:spPr>
          <a:xfrm>
            <a:off x="2912327" y="6475142"/>
            <a:ext cx="5277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err="1"/>
              <a:t>Añera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824D2-97D2-6446-BA46-0A790775926E}"/>
              </a:ext>
            </a:extLst>
          </p:cNvPr>
          <p:cNvSpPr txBox="1"/>
          <p:nvPr/>
        </p:nvSpPr>
        <p:spPr>
          <a:xfrm>
            <a:off x="5246837" y="6047679"/>
            <a:ext cx="659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Amarilla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CFB23A-C870-FD48-A1A8-B647AAE528EC}"/>
              </a:ext>
            </a:extLst>
          </p:cNvPr>
          <p:cNvSpPr/>
          <p:nvPr/>
        </p:nvSpPr>
        <p:spPr>
          <a:xfrm>
            <a:off x="5938642" y="3194382"/>
            <a:ext cx="2609010" cy="3280760"/>
          </a:xfrm>
          <a:prstGeom prst="rect">
            <a:avLst/>
          </a:prstGeom>
          <a:solidFill>
            <a:srgbClr val="9AA8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89F0D-CA50-5348-B6BB-9D0AD98FE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434" y="3429000"/>
            <a:ext cx="2853770" cy="2408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92A65E-C335-754D-8858-87B25B0273D8}"/>
              </a:ext>
            </a:extLst>
          </p:cNvPr>
          <p:cNvSpPr txBox="1"/>
          <p:nvPr/>
        </p:nvSpPr>
        <p:spPr>
          <a:xfrm>
            <a:off x="8278988" y="5575419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err="1"/>
              <a:t>Arpón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24295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4B615F32-1AF1-E17E-2F7A-5D547E78E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" y="2210013"/>
            <a:ext cx="8932985" cy="3299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EAD39-4894-0AD7-A4B9-640C7786DF58}"/>
              </a:ext>
            </a:extLst>
          </p:cNvPr>
          <p:cNvSpPr txBox="1"/>
          <p:nvPr/>
        </p:nvSpPr>
        <p:spPr>
          <a:xfrm>
            <a:off x="1803909" y="325822"/>
            <a:ext cx="5536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Statistical Summary</a:t>
            </a:r>
          </a:p>
        </p:txBody>
      </p:sp>
    </p:spTree>
    <p:extLst>
      <p:ext uri="{BB962C8B-B14F-4D97-AF65-F5344CB8AC3E}">
        <p14:creationId xmlns:p14="http://schemas.microsoft.com/office/powerpoint/2010/main" val="3189305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085413-ED37-844F-AD95-45BC3B161C54}"/>
              </a:ext>
            </a:extLst>
          </p:cNvPr>
          <p:cNvSpPr/>
          <p:nvPr/>
        </p:nvSpPr>
        <p:spPr>
          <a:xfrm>
            <a:off x="670560" y="165463"/>
            <a:ext cx="7768046" cy="654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09536-4173-9543-92E7-8C380C9DE753}"/>
              </a:ext>
            </a:extLst>
          </p:cNvPr>
          <p:cNvSpPr/>
          <p:nvPr/>
        </p:nvSpPr>
        <p:spPr>
          <a:xfrm>
            <a:off x="7368485" y="1360005"/>
            <a:ext cx="894521" cy="159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791BC-83BB-B942-A105-5FE8CBF79F61}"/>
              </a:ext>
            </a:extLst>
          </p:cNvPr>
          <p:cNvSpPr/>
          <p:nvPr/>
        </p:nvSpPr>
        <p:spPr>
          <a:xfrm>
            <a:off x="6139346" y="1339325"/>
            <a:ext cx="894521" cy="159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different types of wine glasses&#10;&#10;Description automatically generated">
            <a:extLst>
              <a:ext uri="{FF2B5EF4-FFF2-40B4-BE49-F238E27FC236}">
                <a16:creationId xmlns:a16="http://schemas.microsoft.com/office/drawing/2014/main" id="{1C26F666-25A0-AA96-5CC7-1061CCFC4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14" y="1563231"/>
            <a:ext cx="7326572" cy="33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11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D9D6D39-DF6C-D74F-8199-DC2FDB0A234B}"/>
              </a:ext>
            </a:extLst>
          </p:cNvPr>
          <p:cNvSpPr txBox="1"/>
          <p:nvPr/>
        </p:nvSpPr>
        <p:spPr>
          <a:xfrm>
            <a:off x="3363189" y="396166"/>
            <a:ext cx="293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Correlations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48CECDF5-197D-D915-D85A-E0716B07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84" y="1306129"/>
            <a:ext cx="8500458" cy="38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2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3B392D-5DA4-1143-FB24-F085212B4C49}"/>
              </a:ext>
            </a:extLst>
          </p:cNvPr>
          <p:cNvSpPr/>
          <p:nvPr/>
        </p:nvSpPr>
        <p:spPr>
          <a:xfrm>
            <a:off x="178678" y="1104052"/>
            <a:ext cx="8807669" cy="4235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9D6D39-DF6C-D74F-8199-DC2FDB0A234B}"/>
              </a:ext>
            </a:extLst>
          </p:cNvPr>
          <p:cNvSpPr txBox="1"/>
          <p:nvPr/>
        </p:nvSpPr>
        <p:spPr>
          <a:xfrm>
            <a:off x="3363189" y="396166"/>
            <a:ext cx="293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Correlations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48CECDF5-197D-D915-D85A-E0716B07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34" y="1306129"/>
            <a:ext cx="8500458" cy="3812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5DAA5B-E52A-F0DD-1980-C2FAA9ACA094}"/>
              </a:ext>
            </a:extLst>
          </p:cNvPr>
          <p:cNvSpPr/>
          <p:nvPr/>
        </p:nvSpPr>
        <p:spPr>
          <a:xfrm>
            <a:off x="1030016" y="1818291"/>
            <a:ext cx="7483365" cy="2911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Highly significant correlations between many physical measures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No correlation between starch and –any- other measure.</a:t>
            </a:r>
          </a:p>
        </p:txBody>
      </p:sp>
    </p:spTree>
    <p:extLst>
      <p:ext uri="{BB962C8B-B14F-4D97-AF65-F5344CB8AC3E}">
        <p14:creationId xmlns:p14="http://schemas.microsoft.com/office/powerpoint/2010/main" val="185851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9DE3E6-AF7D-BF54-93BA-EC1EDE695D8F}"/>
              </a:ext>
            </a:extLst>
          </p:cNvPr>
          <p:cNvSpPr/>
          <p:nvPr/>
        </p:nvSpPr>
        <p:spPr>
          <a:xfrm>
            <a:off x="1143000" y="1121229"/>
            <a:ext cx="6858000" cy="552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0AC8D-8AD3-B341-82AE-6656FFB1003D}"/>
              </a:ext>
            </a:extLst>
          </p:cNvPr>
          <p:cNvSpPr txBox="1"/>
          <p:nvPr/>
        </p:nvSpPr>
        <p:spPr>
          <a:xfrm>
            <a:off x="2715065" y="396166"/>
            <a:ext cx="422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Principal Components</a:t>
            </a:r>
          </a:p>
        </p:txBody>
      </p:sp>
      <p:pic>
        <p:nvPicPr>
          <p:cNvPr id="5" name="Picture 4" descr="A diagram of different colors and lines&#10;&#10;Description automatically generated">
            <a:extLst>
              <a:ext uri="{FF2B5EF4-FFF2-40B4-BE49-F238E27FC236}">
                <a16:creationId xmlns:a16="http://schemas.microsoft.com/office/drawing/2014/main" id="{0F603B06-A26A-57E6-A674-AE05B694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1372764"/>
            <a:ext cx="6464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2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AD28AAF5-5E7F-E648-8B3A-F6CC58FA316E}"/>
              </a:ext>
            </a:extLst>
          </p:cNvPr>
          <p:cNvSpPr txBox="1"/>
          <p:nvPr/>
        </p:nvSpPr>
        <p:spPr>
          <a:xfrm>
            <a:off x="3428786" y="436937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1250DE-84A3-E948-B4CC-9BAA779E97DD}"/>
              </a:ext>
            </a:extLst>
          </p:cNvPr>
          <p:cNvSpPr txBox="1"/>
          <p:nvPr/>
        </p:nvSpPr>
        <p:spPr>
          <a:xfrm>
            <a:off x="731520" y="1308422"/>
            <a:ext cx="7808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Variation is extensive</a:t>
            </a:r>
            <a:endParaRPr lang="en-US" sz="2600" dirty="0">
              <a:solidFill>
                <a:schemeClr val="bg1"/>
              </a:solidFill>
            </a:endParaRP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Nomenclature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Phenotypes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Cultivation practices enforce isolation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Propagation is clonal</a:t>
            </a:r>
          </a:p>
          <a:p>
            <a:pPr marL="1371600" lvl="2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Utilizes recognized, mature plants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However, feral plots allow hybridization</a:t>
            </a:r>
          </a:p>
          <a:p>
            <a:pPr marL="1371600" lvl="2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Hybrids might be adopted as new cultivars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Starch </a:t>
            </a:r>
            <a:r>
              <a:rPr lang="en-US" sz="2400">
                <a:solidFill>
                  <a:schemeClr val="bg1"/>
                </a:solidFill>
              </a:rPr>
              <a:t>shows evidence of </a:t>
            </a:r>
            <a:r>
              <a:rPr lang="en-US" sz="2400" dirty="0">
                <a:solidFill>
                  <a:schemeClr val="bg1"/>
                </a:solidFill>
              </a:rPr>
              <a:t>selective pressure</a:t>
            </a:r>
          </a:p>
          <a:p>
            <a:pPr marL="1371600" lvl="2" indent="-45720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Spatial structure is weak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Overlap among rivers</a:t>
            </a:r>
          </a:p>
          <a:p>
            <a:pPr marL="914400" lvl="1" indent="-4572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Migration rates likely high</a:t>
            </a:r>
          </a:p>
        </p:txBody>
      </p:sp>
    </p:spTree>
    <p:extLst>
      <p:ext uri="{BB962C8B-B14F-4D97-AF65-F5344CB8AC3E}">
        <p14:creationId xmlns:p14="http://schemas.microsoft.com/office/powerpoint/2010/main" val="1561095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064AB8-4F66-71AE-BB2C-925FD3F1F3EF}"/>
              </a:ext>
            </a:extLst>
          </p:cNvPr>
          <p:cNvSpPr/>
          <p:nvPr/>
        </p:nvSpPr>
        <p:spPr>
          <a:xfrm>
            <a:off x="1098545" y="4562553"/>
            <a:ext cx="6979600" cy="16927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28AAF5-5E7F-E648-8B3A-F6CC58FA316E}"/>
              </a:ext>
            </a:extLst>
          </p:cNvPr>
          <p:cNvSpPr txBox="1"/>
          <p:nvPr/>
        </p:nvSpPr>
        <p:spPr>
          <a:xfrm>
            <a:off x="1098545" y="436937"/>
            <a:ext cx="637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Research in Progress: Genetics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1250DE-84A3-E948-B4CC-9BAA779E97DD}"/>
              </a:ext>
            </a:extLst>
          </p:cNvPr>
          <p:cNvSpPr txBox="1"/>
          <p:nvPr/>
        </p:nvSpPr>
        <p:spPr>
          <a:xfrm>
            <a:off x="731520" y="1360972"/>
            <a:ext cx="7808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Potential to reveal: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Evolutionary relationships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Evidence of hybridization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Population structure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Genotype-phenotype associations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BF2E6-689C-9B5B-D071-6EB368368AB7}"/>
              </a:ext>
            </a:extLst>
          </p:cNvPr>
          <p:cNvSpPr txBox="1"/>
          <p:nvPr/>
        </p:nvSpPr>
        <p:spPr>
          <a:xfrm>
            <a:off x="1193870" y="4562553"/>
            <a:ext cx="68842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Wooding, SP, Peña, CR. 2023. Genetic Diversity of Yuca (</a:t>
            </a:r>
            <a:r>
              <a:rPr lang="en-US" sz="2600" i="1" dirty="0">
                <a:solidFill>
                  <a:schemeClr val="bg1"/>
                </a:solidFill>
              </a:rPr>
              <a:t>Manihot esculenta esculenta</a:t>
            </a:r>
            <a:r>
              <a:rPr lang="en-US" sz="2600" dirty="0">
                <a:solidFill>
                  <a:schemeClr val="bg1"/>
                </a:solidFill>
              </a:rPr>
              <a:t>; Cassava, Manioc), an Indigenous Crop in the Peruvian Amazon. </a:t>
            </a:r>
            <a:r>
              <a:rPr lang="en-US" sz="2600" i="1" dirty="0">
                <a:solidFill>
                  <a:schemeClr val="bg1"/>
                </a:solidFill>
              </a:rPr>
              <a:t>Diversity</a:t>
            </a:r>
            <a:r>
              <a:rPr lang="en-US" sz="2600" dirty="0">
                <a:solidFill>
                  <a:schemeClr val="bg1"/>
                </a:solidFill>
              </a:rPr>
              <a:t> 2023, </a:t>
            </a:r>
            <a:r>
              <a:rPr lang="en-US" sz="2600" i="1" dirty="0">
                <a:solidFill>
                  <a:schemeClr val="bg1"/>
                </a:solidFill>
              </a:rPr>
              <a:t>15</a:t>
            </a:r>
            <a:r>
              <a:rPr lang="en-US" sz="2600" dirty="0">
                <a:solidFill>
                  <a:schemeClr val="bg1"/>
                </a:solidFill>
              </a:rPr>
              <a:t>, 1158.</a:t>
            </a:r>
          </a:p>
        </p:txBody>
      </p:sp>
    </p:spTree>
    <p:extLst>
      <p:ext uri="{BB962C8B-B14F-4D97-AF65-F5344CB8AC3E}">
        <p14:creationId xmlns:p14="http://schemas.microsoft.com/office/powerpoint/2010/main" val="1967339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in a forest&#10;&#10;Description automatically generated">
            <a:extLst>
              <a:ext uri="{FF2B5EF4-FFF2-40B4-BE49-F238E27FC236}">
                <a16:creationId xmlns:a16="http://schemas.microsoft.com/office/drawing/2014/main" id="{7A067A89-86D2-B33F-CB5F-C56856943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E9264-B914-E24F-98C7-D26F5965A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94" y="1517904"/>
            <a:ext cx="3390916" cy="47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4A5FBF-98A9-7248-ADDA-1384CFD2FE10}"/>
              </a:ext>
            </a:extLst>
          </p:cNvPr>
          <p:cNvSpPr txBox="1"/>
          <p:nvPr/>
        </p:nvSpPr>
        <p:spPr>
          <a:xfrm>
            <a:off x="3891302" y="391160"/>
            <a:ext cx="1361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Yuca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90AD9-C11E-944B-961F-8A11C846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792" y="1517904"/>
            <a:ext cx="3113514" cy="4769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E5F6B-827D-D655-5C06-A1209A2FE47E}"/>
              </a:ext>
            </a:extLst>
          </p:cNvPr>
          <p:cNvSpPr txBox="1"/>
          <p:nvPr/>
        </p:nvSpPr>
        <p:spPr>
          <a:xfrm rot="16200000">
            <a:off x="3645154" y="5002708"/>
            <a:ext cx="2529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© Florian Kopp / </a:t>
            </a:r>
            <a:r>
              <a:rPr lang="en-US" sz="1200" dirty="0" err="1"/>
              <a:t>Alamy</a:t>
            </a:r>
            <a:r>
              <a:rPr lang="en-US" sz="1200" dirty="0"/>
              <a:t> Stock Photo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1EEB9-7A21-ED27-316A-93CBE2A9C856}"/>
              </a:ext>
            </a:extLst>
          </p:cNvPr>
          <p:cNvSpPr txBox="1"/>
          <p:nvPr/>
        </p:nvSpPr>
        <p:spPr>
          <a:xfrm rot="16200000">
            <a:off x="-421543" y="5002709"/>
            <a:ext cx="2529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Florian Kopp / </a:t>
            </a:r>
            <a:r>
              <a:rPr lang="en-US" sz="1200" dirty="0" err="1"/>
              <a:t>Alamy</a:t>
            </a:r>
            <a:r>
              <a:rPr lang="en-US" sz="1200" dirty="0"/>
              <a:t> Stock Photo</a:t>
            </a:r>
          </a:p>
        </p:txBody>
      </p:sp>
    </p:spTree>
    <p:extLst>
      <p:ext uri="{BB962C8B-B14F-4D97-AF65-F5344CB8AC3E}">
        <p14:creationId xmlns:p14="http://schemas.microsoft.com/office/powerpoint/2010/main" val="866849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7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C25-6715-F24C-6CEA-3BA6AFE8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6" y="2607934"/>
            <a:ext cx="38697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QR CODE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6E937-4C0C-6A06-1451-1866AB6E248B}"/>
              </a:ext>
            </a:extLst>
          </p:cNvPr>
          <p:cNvSpPr txBox="1"/>
          <p:nvPr/>
        </p:nvSpPr>
        <p:spPr>
          <a:xfrm>
            <a:off x="606863" y="536028"/>
            <a:ext cx="7930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Download my slides here: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EB73A-352D-D779-03FD-BC94A7DCD3CA}"/>
              </a:ext>
            </a:extLst>
          </p:cNvPr>
          <p:cNvSpPr txBox="1"/>
          <p:nvPr/>
        </p:nvSpPr>
        <p:spPr>
          <a:xfrm>
            <a:off x="1214735" y="5744324"/>
            <a:ext cx="6714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http://</a:t>
            </a:r>
            <a:r>
              <a:rPr lang="en-US" sz="2800" dirty="0" err="1">
                <a:solidFill>
                  <a:schemeClr val="bg1"/>
                </a:solidFill>
              </a:rPr>
              <a:t>woodinglab.org</a:t>
            </a:r>
            <a:r>
              <a:rPr lang="en-US" sz="2800" dirty="0">
                <a:solidFill>
                  <a:schemeClr val="bg1"/>
                </a:solidFill>
              </a:rPr>
              <a:t>/Wooding_SoE_2024</a:t>
            </a:r>
          </a:p>
        </p:txBody>
      </p:sp>
    </p:spTree>
    <p:extLst>
      <p:ext uri="{BB962C8B-B14F-4D97-AF65-F5344CB8AC3E}">
        <p14:creationId xmlns:p14="http://schemas.microsoft.com/office/powerpoint/2010/main" val="121815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8E291-EE1E-0B4C-AD2D-0AD9D05E8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" r="706"/>
          <a:stretch/>
        </p:blipFill>
        <p:spPr>
          <a:xfrm>
            <a:off x="2121030" y="0"/>
            <a:ext cx="4892511" cy="6858000"/>
          </a:xfrm>
          <a:prstGeom prst="rect">
            <a:avLst/>
          </a:prstGeom>
        </p:spPr>
      </p:pic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6CDC3123-DE34-00DA-575F-FA7CDD1ED87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026979" y="2144111"/>
            <a:ext cx="1166651" cy="1166649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5480CC6C-94FC-9CF7-F189-CC3448676C9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72757" y="2264980"/>
            <a:ext cx="1166652" cy="924910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FCE59A4-BBC5-21C7-60CF-0B4207A716DF}"/>
              </a:ext>
            </a:extLst>
          </p:cNvPr>
          <p:cNvSpPr/>
          <p:nvPr/>
        </p:nvSpPr>
        <p:spPr>
          <a:xfrm>
            <a:off x="4088523" y="3216165"/>
            <a:ext cx="199697" cy="1996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A18A94D3-FF84-8478-678B-A0257B33F4EF}"/>
              </a:ext>
            </a:extLst>
          </p:cNvPr>
          <p:cNvCxnSpPr/>
          <p:nvPr/>
        </p:nvCxnSpPr>
        <p:spPr>
          <a:xfrm rot="16200000" flipV="1">
            <a:off x="3342290" y="2280745"/>
            <a:ext cx="1166649" cy="536028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091D4428-0481-9CF3-FBD4-F8E75C9E4B36}"/>
              </a:ext>
            </a:extLst>
          </p:cNvPr>
          <p:cNvCxnSpPr>
            <a:stCxn id="8" idx="7"/>
          </p:cNvCxnSpPr>
          <p:nvPr/>
        </p:nvCxnSpPr>
        <p:spPr>
          <a:xfrm rot="5400000" flipH="1" flipV="1">
            <a:off x="3591569" y="2401614"/>
            <a:ext cx="1511203" cy="176391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4FF654E3-D75D-CF5F-1EE0-F7D9AB2A1C7A}"/>
              </a:ext>
            </a:extLst>
          </p:cNvPr>
          <p:cNvCxnSpPr>
            <a:cxnSpLocks/>
          </p:cNvCxnSpPr>
          <p:nvPr/>
        </p:nvCxnSpPr>
        <p:spPr>
          <a:xfrm rot="10800000">
            <a:off x="2627587" y="903892"/>
            <a:ext cx="869731" cy="830316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A1ADA8D-3FCE-FD2A-DE73-39FD64754F94}"/>
              </a:ext>
            </a:extLst>
          </p:cNvPr>
          <p:cNvCxnSpPr>
            <a:cxnSpLocks/>
          </p:cNvCxnSpPr>
          <p:nvPr/>
        </p:nvCxnSpPr>
        <p:spPr>
          <a:xfrm rot="10800000">
            <a:off x="2869325" y="903891"/>
            <a:ext cx="1255985" cy="746235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EADC067C-39DF-67BF-47F2-A81E06A5F43E}"/>
              </a:ext>
            </a:extLst>
          </p:cNvPr>
          <p:cNvCxnSpPr>
            <a:cxnSpLocks/>
          </p:cNvCxnSpPr>
          <p:nvPr/>
        </p:nvCxnSpPr>
        <p:spPr>
          <a:xfrm rot="10800000">
            <a:off x="3183322" y="903892"/>
            <a:ext cx="1633042" cy="677919"/>
          </a:xfrm>
          <a:prstGeom prst="curvedConnector3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16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8BAFA-19D5-AA44-B0D8-1A2F074A2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741" y="2966989"/>
            <a:ext cx="1587394" cy="2382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02F67F-34D2-BF4F-99F9-39EED93316B8}"/>
              </a:ext>
            </a:extLst>
          </p:cNvPr>
          <p:cNvSpPr txBox="1"/>
          <p:nvPr/>
        </p:nvSpPr>
        <p:spPr>
          <a:xfrm rot="16200000">
            <a:off x="978709" y="4551829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>
                <a:solidFill>
                  <a:srgbClr val="008E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Manihot flabellifolia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FF83FDA-BA9C-1942-90F2-F91892FFB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r="5786"/>
          <a:stretch/>
        </p:blipFill>
        <p:spPr bwMode="auto">
          <a:xfrm>
            <a:off x="1860056" y="2966989"/>
            <a:ext cx="1770808" cy="23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4B7AEC-45B7-AF43-BC04-DB2739CC9ED5}"/>
              </a:ext>
            </a:extLst>
          </p:cNvPr>
          <p:cNvSpPr txBox="1"/>
          <p:nvPr/>
        </p:nvSpPr>
        <p:spPr>
          <a:xfrm>
            <a:off x="4011537" y="1344599"/>
            <a:ext cx="1410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Culture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39995-D9A4-F340-998B-1346FE776A69}"/>
              </a:ext>
            </a:extLst>
          </p:cNvPr>
          <p:cNvSpPr txBox="1"/>
          <p:nvPr/>
        </p:nvSpPr>
        <p:spPr>
          <a:xfrm>
            <a:off x="4012050" y="2012470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Biology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3E7CAF-1238-1842-BE5E-418EC76E4159}"/>
              </a:ext>
            </a:extLst>
          </p:cNvPr>
          <p:cNvSpPr txBox="1"/>
          <p:nvPr/>
        </p:nvSpPr>
        <p:spPr>
          <a:xfrm>
            <a:off x="1448934" y="358123"/>
            <a:ext cx="6246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were the processes?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098553A-CC0A-B04D-B3F0-2FAB37DF1798}"/>
              </a:ext>
            </a:extLst>
          </p:cNvPr>
          <p:cNvSpPr/>
          <p:nvPr/>
        </p:nvSpPr>
        <p:spPr>
          <a:xfrm>
            <a:off x="5045352" y="2156570"/>
            <a:ext cx="1587394" cy="619191"/>
          </a:xfrm>
          <a:prstGeom prst="arc">
            <a:avLst>
              <a:gd name="adj1" fmla="val 15728279"/>
              <a:gd name="adj2" fmla="val 0"/>
            </a:avLst>
          </a:prstGeom>
          <a:ln w="57150">
            <a:solidFill>
              <a:schemeClr val="bg1"/>
            </a:solidFill>
            <a:headEnd type="non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ABBAB11-2974-3F4F-A4D3-8CA10D88F728}"/>
              </a:ext>
            </a:extLst>
          </p:cNvPr>
          <p:cNvSpPr/>
          <p:nvPr/>
        </p:nvSpPr>
        <p:spPr>
          <a:xfrm>
            <a:off x="4566381" y="1745851"/>
            <a:ext cx="2111298" cy="2001709"/>
          </a:xfrm>
          <a:prstGeom prst="arc">
            <a:avLst/>
          </a:prstGeom>
          <a:ln w="57150">
            <a:solidFill>
              <a:schemeClr val="bg1"/>
            </a:solidFill>
            <a:headEnd type="none" w="med" len="lg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4912AD1-F975-BD41-B6D5-9195534DF174}"/>
              </a:ext>
            </a:extLst>
          </p:cNvPr>
          <p:cNvSpPr/>
          <p:nvPr/>
        </p:nvSpPr>
        <p:spPr>
          <a:xfrm flipH="1">
            <a:off x="2790393" y="2158050"/>
            <a:ext cx="1587394" cy="619191"/>
          </a:xfrm>
          <a:prstGeom prst="arc">
            <a:avLst>
              <a:gd name="adj1" fmla="val 15728279"/>
              <a:gd name="adj2" fmla="val 0"/>
            </a:avLst>
          </a:prstGeom>
          <a:ln w="57150">
            <a:solidFill>
              <a:schemeClr val="bg1"/>
            </a:solidFill>
            <a:headEnd type="non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09D55EF-05C1-0C4F-8F6A-6295BD39940E}"/>
              </a:ext>
            </a:extLst>
          </p:cNvPr>
          <p:cNvSpPr/>
          <p:nvPr/>
        </p:nvSpPr>
        <p:spPr>
          <a:xfrm flipH="1">
            <a:off x="2745460" y="1747331"/>
            <a:ext cx="2111298" cy="2001709"/>
          </a:xfrm>
          <a:prstGeom prst="arc">
            <a:avLst/>
          </a:prstGeom>
          <a:ln w="57150">
            <a:solidFill>
              <a:schemeClr val="bg1"/>
            </a:solidFill>
            <a:headEnd type="non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32B2A7-F632-C544-A2CF-796DD45B5959}"/>
              </a:ext>
            </a:extLst>
          </p:cNvPr>
          <p:cNvSpPr txBox="1"/>
          <p:nvPr/>
        </p:nvSpPr>
        <p:spPr>
          <a:xfrm rot="16200000">
            <a:off x="5131964" y="4592705"/>
            <a:ext cx="1414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>
                <a:solidFill>
                  <a:srgbClr val="008E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Manihot esculenta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2F80EE-226D-2D49-9532-0D6EA3D231D2}"/>
              </a:ext>
            </a:extLst>
          </p:cNvPr>
          <p:cNvSpPr txBox="1"/>
          <p:nvPr/>
        </p:nvSpPr>
        <p:spPr>
          <a:xfrm>
            <a:off x="2006350" y="5503747"/>
            <a:ext cx="1488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High Toxicity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E28057-8948-C241-B9E3-39FDC8A4FC72}"/>
              </a:ext>
            </a:extLst>
          </p:cNvPr>
          <p:cNvSpPr txBox="1"/>
          <p:nvPr/>
        </p:nvSpPr>
        <p:spPr>
          <a:xfrm>
            <a:off x="6033226" y="5503747"/>
            <a:ext cx="1438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Low Toxicity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52C710-F311-5C41-BEA7-2A05628FF34C}"/>
              </a:ext>
            </a:extLst>
          </p:cNvPr>
          <p:cNvSpPr txBox="1"/>
          <p:nvPr/>
        </p:nvSpPr>
        <p:spPr>
          <a:xfrm>
            <a:off x="1790649" y="5902587"/>
            <a:ext cx="192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Low Productivity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E850A-4248-5840-B213-09C07C9F43A8}"/>
              </a:ext>
            </a:extLst>
          </p:cNvPr>
          <p:cNvSpPr txBox="1"/>
          <p:nvPr/>
        </p:nvSpPr>
        <p:spPr>
          <a:xfrm>
            <a:off x="5766807" y="5902587"/>
            <a:ext cx="1971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High Productivity</a:t>
            </a:r>
          </a:p>
        </p:txBody>
      </p:sp>
    </p:spTree>
    <p:extLst>
      <p:ext uri="{BB962C8B-B14F-4D97-AF65-F5344CB8AC3E}">
        <p14:creationId xmlns:p14="http://schemas.microsoft.com/office/powerpoint/2010/main" val="80576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EE2964-DEB6-1D46-B6F2-C17421A00414}"/>
              </a:ext>
            </a:extLst>
          </p:cNvPr>
          <p:cNvSpPr txBox="1"/>
          <p:nvPr/>
        </p:nvSpPr>
        <p:spPr>
          <a:xfrm>
            <a:off x="3475514" y="481640"/>
            <a:ext cx="2192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16F09-6B05-1145-8947-8C9ABE2BBDD3}"/>
              </a:ext>
            </a:extLst>
          </p:cNvPr>
          <p:cNvSpPr txBox="1"/>
          <p:nvPr/>
        </p:nvSpPr>
        <p:spPr>
          <a:xfrm>
            <a:off x="954531" y="1507418"/>
            <a:ext cx="7779565" cy="433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"/>
              </a:spcAft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In a focal region</a:t>
            </a:r>
          </a:p>
          <a:p>
            <a:pPr marL="914400" lvl="1" indent="-457200">
              <a:buFontTx/>
              <a:buChar char="-"/>
            </a:pPr>
            <a:r>
              <a:rPr lang="en-US" sz="2700" dirty="0">
                <a:solidFill>
                  <a:schemeClr val="bg1"/>
                </a:solidFill>
              </a:rPr>
              <a:t>Collect:</a:t>
            </a:r>
          </a:p>
          <a:p>
            <a:pPr lvl="1"/>
            <a:endParaRPr lang="en-US" sz="800" dirty="0">
              <a:solidFill>
                <a:schemeClr val="bg1"/>
              </a:solidFill>
            </a:endParaRPr>
          </a:p>
          <a:p>
            <a:pPr marL="1371600" lvl="2" indent="-457200">
              <a:spcAft>
                <a:spcPts val="300"/>
              </a:spcAft>
              <a:buFontTx/>
              <a:buChar char="-"/>
            </a:pPr>
            <a:r>
              <a:rPr lang="en-US" sz="2650" dirty="0">
                <a:solidFill>
                  <a:schemeClr val="bg1"/>
                </a:solidFill>
              </a:rPr>
              <a:t>Phenotypic</a:t>
            </a:r>
            <a:r>
              <a:rPr lang="en-US" sz="2700" dirty="0">
                <a:solidFill>
                  <a:schemeClr val="bg1"/>
                </a:solidFill>
              </a:rPr>
              <a:t> data</a:t>
            </a:r>
          </a:p>
          <a:p>
            <a:pPr marL="1828800" lvl="3" indent="-457200"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Morphology</a:t>
            </a:r>
          </a:p>
          <a:p>
            <a:pPr marL="1828800" lvl="3" indent="-457200"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Nutrition (starch content)</a:t>
            </a:r>
          </a:p>
          <a:p>
            <a:pPr marL="1828800" lvl="3" indent="-457200"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Cyanide production</a:t>
            </a:r>
          </a:p>
          <a:p>
            <a:pPr lvl="3"/>
            <a:endParaRPr lang="en-US" sz="800" dirty="0">
              <a:solidFill>
                <a:schemeClr val="bg1"/>
              </a:solidFill>
            </a:endParaRPr>
          </a:p>
          <a:p>
            <a:pPr marL="1371600" lvl="2" indent="-457200">
              <a:spcAft>
                <a:spcPts val="300"/>
              </a:spcAft>
              <a:buFontTx/>
              <a:buChar char="-"/>
            </a:pPr>
            <a:r>
              <a:rPr lang="en-US" sz="2650" dirty="0">
                <a:solidFill>
                  <a:schemeClr val="bg1"/>
                </a:solidFill>
              </a:rPr>
              <a:t>Geographic data</a:t>
            </a:r>
          </a:p>
          <a:p>
            <a:pPr lvl="2">
              <a:spcAft>
                <a:spcPts val="300"/>
              </a:spcAft>
            </a:pPr>
            <a:endParaRPr lang="en-US" sz="800" dirty="0">
              <a:solidFill>
                <a:schemeClr val="bg1"/>
              </a:solidFill>
            </a:endParaRPr>
          </a:p>
          <a:p>
            <a:pPr marL="1371600" lvl="2" indent="-457200">
              <a:spcAft>
                <a:spcPts val="300"/>
              </a:spcAft>
              <a:buFontTx/>
              <a:buChar char="-"/>
            </a:pPr>
            <a:r>
              <a:rPr lang="en-US" sz="2650" dirty="0">
                <a:solidFill>
                  <a:schemeClr val="bg1"/>
                </a:solidFill>
              </a:rPr>
              <a:t>Cultural data</a:t>
            </a:r>
          </a:p>
          <a:p>
            <a:pPr marL="1828800" lvl="3" indent="-457200">
              <a:spcAft>
                <a:spcPts val="300"/>
              </a:spcAft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Nomenclature, use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38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F303E2-9240-2E45-A45C-92C95B86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" y="0"/>
            <a:ext cx="9136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1D7559-76B8-C64F-94CE-52BE0150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0"/>
            <a:ext cx="493776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DF77A6-90FC-CB44-B525-AEE965E91FC7}"/>
              </a:ext>
            </a:extLst>
          </p:cNvPr>
          <p:cNvSpPr/>
          <p:nvPr/>
        </p:nvSpPr>
        <p:spPr>
          <a:xfrm>
            <a:off x="3111500" y="1831975"/>
            <a:ext cx="219075" cy="161925"/>
          </a:xfrm>
          <a:prstGeom prst="rect">
            <a:avLst/>
          </a:prstGeom>
          <a:noFill/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9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DBBA0-B5C1-864F-8350-84BF5E23C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4"/>
            <a:ext cx="9144000" cy="6848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B1E5C-F82B-E94C-BEFF-45C990F46449}"/>
              </a:ext>
            </a:extLst>
          </p:cNvPr>
          <p:cNvSpPr txBox="1"/>
          <p:nvPr/>
        </p:nvSpPr>
        <p:spPr>
          <a:xfrm>
            <a:off x="5660577" y="242897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Lucida Bright" panose="02040602050505020304" pitchFamily="18" charset="77"/>
                <a:ea typeface="Geneva" panose="020B0503030404040204" pitchFamily="34" charset="0"/>
                <a:cs typeface="Arial" panose="020B0604020202020204" pitchFamily="34" charset="0"/>
              </a:rPr>
              <a:t>Orosa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09728-98B0-224C-8636-A3C926CEA2CB}"/>
              </a:ext>
            </a:extLst>
          </p:cNvPr>
          <p:cNvSpPr txBox="1"/>
          <p:nvPr/>
        </p:nvSpPr>
        <p:spPr>
          <a:xfrm>
            <a:off x="2328813" y="4721004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  <a:latin typeface="Lucida Bright" panose="02040602050505020304" pitchFamily="18" charset="77"/>
                <a:ea typeface="Geneva" panose="020B0503030404040204" pitchFamily="34" charset="0"/>
                <a:cs typeface="Arial" panose="020B0604020202020204" pitchFamily="34" charset="0"/>
              </a:rPr>
              <a:t>Tahuayo</a:t>
            </a:r>
            <a:endParaRPr lang="en-US" sz="1400" b="1" dirty="0">
              <a:solidFill>
                <a:srgbClr val="FFFF00"/>
              </a:solidFill>
              <a:latin typeface="Lucida Bright" panose="02040602050505020304" pitchFamily="18" charset="77"/>
              <a:ea typeface="Geneva" panose="020B05030304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7EE15-1F1A-D84B-BACB-2B424EE89EAA}"/>
              </a:ext>
            </a:extLst>
          </p:cNvPr>
          <p:cNvSpPr txBox="1"/>
          <p:nvPr/>
        </p:nvSpPr>
        <p:spPr>
          <a:xfrm>
            <a:off x="593356" y="2593982"/>
            <a:ext cx="108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  <a:latin typeface="Lucida Bright" panose="02040602050505020304" pitchFamily="18" charset="77"/>
                <a:ea typeface="Geneva" panose="020B0503030404040204" pitchFamily="34" charset="0"/>
                <a:cs typeface="Arial" panose="020B0604020202020204" pitchFamily="34" charset="0"/>
              </a:rPr>
              <a:t>Pintuyacu</a:t>
            </a:r>
            <a:endParaRPr lang="en-US" sz="1400" b="1" dirty="0">
              <a:solidFill>
                <a:srgbClr val="FFFF00"/>
              </a:solidFill>
              <a:latin typeface="Lucida Bright" panose="02040602050505020304" pitchFamily="18" charset="77"/>
              <a:ea typeface="Geneva" panose="020B05030304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CB484-3737-2D47-9043-43B6CCD5AF1A}"/>
              </a:ext>
            </a:extLst>
          </p:cNvPr>
          <p:cNvSpPr txBox="1"/>
          <p:nvPr/>
        </p:nvSpPr>
        <p:spPr>
          <a:xfrm>
            <a:off x="1359538" y="3337734"/>
            <a:ext cx="75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  <a:latin typeface="Lucida Bright" panose="02040602050505020304" pitchFamily="18" charset="77"/>
                <a:ea typeface="Geneva" panose="020B0503030404040204" pitchFamily="34" charset="0"/>
                <a:cs typeface="Arial" panose="020B0604020202020204" pitchFamily="34" charset="0"/>
              </a:rPr>
              <a:t>Nanay</a:t>
            </a:r>
            <a:endParaRPr lang="en-US" sz="1400" b="1" dirty="0">
              <a:solidFill>
                <a:srgbClr val="FFFF00"/>
              </a:solidFill>
              <a:latin typeface="Lucida Bright" panose="02040602050505020304" pitchFamily="18" charset="77"/>
              <a:ea typeface="Geneva" panose="020B05030304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4FC1D-CDF8-5547-BDE1-89C1D5653CF5}"/>
              </a:ext>
            </a:extLst>
          </p:cNvPr>
          <p:cNvSpPr txBox="1"/>
          <p:nvPr/>
        </p:nvSpPr>
        <p:spPr>
          <a:xfrm>
            <a:off x="1469901" y="4461612"/>
            <a:ext cx="63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  <a:latin typeface="Lucida Bright" panose="02040602050505020304" pitchFamily="18" charset="77"/>
                <a:ea typeface="Geneva" panose="020B0503030404040204" pitchFamily="34" charset="0"/>
                <a:cs typeface="Arial" panose="020B0604020202020204" pitchFamily="34" charset="0"/>
              </a:rPr>
              <a:t>Itaya</a:t>
            </a:r>
            <a:endParaRPr lang="en-US" sz="1400" b="1" dirty="0">
              <a:solidFill>
                <a:srgbClr val="FFFF00"/>
              </a:solidFill>
              <a:latin typeface="Lucida Bright" panose="02040602050505020304" pitchFamily="18" charset="77"/>
              <a:ea typeface="Geneva" panose="020B05030304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D3CBA7-12EE-954A-9FAF-0CB9CBF7147F}"/>
              </a:ext>
            </a:extLst>
          </p:cNvPr>
          <p:cNvSpPr txBox="1"/>
          <p:nvPr/>
        </p:nvSpPr>
        <p:spPr>
          <a:xfrm>
            <a:off x="1756127" y="230752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Bright" panose="02040602050505020304" pitchFamily="18" charset="77"/>
              </a:rPr>
              <a:t>Iquitos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7EBD8A-0ED1-114F-9B58-62AE06B41DFB}"/>
              </a:ext>
            </a:extLst>
          </p:cNvPr>
          <p:cNvSpPr/>
          <p:nvPr/>
        </p:nvSpPr>
        <p:spPr>
          <a:xfrm>
            <a:off x="2569388" y="2625060"/>
            <a:ext cx="163873" cy="1638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EC4D7-681D-2B48-BDED-1728E3FC0BF9}"/>
              </a:ext>
            </a:extLst>
          </p:cNvPr>
          <p:cNvSpPr txBox="1"/>
          <p:nvPr/>
        </p:nvSpPr>
        <p:spPr>
          <a:xfrm>
            <a:off x="6338166" y="735507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Lucida Bright" panose="02040602050505020304" pitchFamily="18" charset="77"/>
                <a:ea typeface="Geneva" panose="020B0503030404040204" pitchFamily="34" charset="0"/>
                <a:cs typeface="Arial" panose="020B0604020202020204" pitchFamily="34" charset="0"/>
              </a:rPr>
              <a:t>Ampiyacu</a:t>
            </a:r>
          </a:p>
        </p:txBody>
      </p:sp>
    </p:spTree>
    <p:extLst>
      <p:ext uri="{BB962C8B-B14F-4D97-AF65-F5344CB8AC3E}">
        <p14:creationId xmlns:p14="http://schemas.microsoft.com/office/powerpoint/2010/main" val="2729461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629</Words>
  <Application>Microsoft Macintosh PowerPoint</Application>
  <PresentationFormat>On-screen Show (4:3)</PresentationFormat>
  <Paragraphs>290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QR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Wooding</dc:creator>
  <cp:lastModifiedBy>Stephen Wooding</cp:lastModifiedBy>
  <cp:revision>93</cp:revision>
  <dcterms:created xsi:type="dcterms:W3CDTF">2024-04-20T04:47:54Z</dcterms:created>
  <dcterms:modified xsi:type="dcterms:W3CDTF">2024-04-22T03:58:24Z</dcterms:modified>
</cp:coreProperties>
</file>